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2"/>
  </p:notesMasterIdLst>
  <p:handoutMasterIdLst>
    <p:handoutMasterId r:id="rId23"/>
  </p:handoutMasterIdLst>
  <p:sldIdLst>
    <p:sldId id="4749" r:id="rId5"/>
    <p:sldId id="380" r:id="rId6"/>
    <p:sldId id="4942" r:id="rId7"/>
    <p:sldId id="4944" r:id="rId8"/>
    <p:sldId id="4943" r:id="rId9"/>
    <p:sldId id="4956" r:id="rId10"/>
    <p:sldId id="4958" r:id="rId11"/>
    <p:sldId id="4959" r:id="rId12"/>
    <p:sldId id="4960" r:id="rId13"/>
    <p:sldId id="4961" r:id="rId14"/>
    <p:sldId id="4962" r:id="rId15"/>
    <p:sldId id="4928" r:id="rId16"/>
    <p:sldId id="4930" r:id="rId17"/>
    <p:sldId id="4950" r:id="rId18"/>
    <p:sldId id="4953" r:id="rId19"/>
    <p:sldId id="4954" r:id="rId20"/>
    <p:sldId id="4955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</p14:sldIdLst>
        </p14:section>
        <p14:section name="Introduction" id="{8526BEA9-CB74-4B97-B277-D1240578C230}">
          <p14:sldIdLst>
            <p14:sldId id="380"/>
            <p14:sldId id="4942"/>
          </p14:sldIdLst>
        </p14:section>
        <p14:section name="Power BI integration" id="{CE8A96D4-830D-4DD3-BB8D-FD9573F769FE}">
          <p14:sldIdLst>
            <p14:sldId id="4944"/>
            <p14:sldId id="4943"/>
            <p14:sldId id="4956"/>
            <p14:sldId id="4958"/>
            <p14:sldId id="4959"/>
            <p14:sldId id="4960"/>
            <p14:sldId id="4961"/>
            <p14:sldId id="4962"/>
            <p14:sldId id="4928"/>
          </p14:sldIdLst>
        </p14:section>
        <p14:section name="Bonus Track" id="{37EAAAD4-713E-48FB-8D5D-636DBB48E65A}">
          <p14:sldIdLst>
            <p14:sldId id="4930"/>
          </p14:sldIdLst>
        </p14:section>
        <p14:section name="Wish List" id="{DB514546-39CC-4830-83AD-087AE237FFD4}">
          <p14:sldIdLst>
            <p14:sldId id="4950"/>
          </p14:sldIdLst>
        </p14:section>
        <p14:section name="Useful links" id="{28BD8D3A-EB11-42A4-AE48-DAB6B300A9D2}">
          <p14:sldIdLst>
            <p14:sldId id="4953"/>
            <p14:sldId id="4954"/>
            <p14:sldId id="49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1A1A1F"/>
    <a:srgbClr val="0878D4"/>
    <a:srgbClr val="0878D3"/>
    <a:srgbClr val="3C3C41"/>
    <a:srgbClr val="EBEBEB"/>
    <a:srgbClr val="FFFFFF"/>
    <a:srgbClr val="000000"/>
    <a:srgbClr val="0078D4"/>
    <a:srgbClr val="1A1A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59045-F17B-411A-960D-72C99A54F640}" v="1" dt="2024-04-15T09:48:52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mir Meneses" userId="0158c7b8-b204-4b2b-a469-45c2adc154b5" providerId="ADAL" clId="{06359045-F17B-411A-960D-72C99A54F640}"/>
    <pc:docChg chg="delSld modSld sldOrd addSection delSection modSection">
      <pc:chgData name="Valmir Meneses" userId="0158c7b8-b204-4b2b-a469-45c2adc154b5" providerId="ADAL" clId="{06359045-F17B-411A-960D-72C99A54F640}" dt="2024-04-15T09:52:48.965" v="19" actId="17846"/>
      <pc:docMkLst>
        <pc:docMk/>
      </pc:docMkLst>
      <pc:sldChg chg="addSp modSp mod">
        <pc:chgData name="Valmir Meneses" userId="0158c7b8-b204-4b2b-a469-45c2adc154b5" providerId="ADAL" clId="{06359045-F17B-411A-960D-72C99A54F640}" dt="2024-04-15T09:49:10.516" v="12" actId="20577"/>
        <pc:sldMkLst>
          <pc:docMk/>
          <pc:sldMk cId="3938462767" sldId="380"/>
        </pc:sldMkLst>
        <pc:spChg chg="mod">
          <ac:chgData name="Valmir Meneses" userId="0158c7b8-b204-4b2b-a469-45c2adc154b5" providerId="ADAL" clId="{06359045-F17B-411A-960D-72C99A54F640}" dt="2024-04-15T09:48:42.270" v="4" actId="1076"/>
          <ac:spMkLst>
            <pc:docMk/>
            <pc:sldMk cId="3938462767" sldId="380"/>
            <ac:spMk id="3" creationId="{350007DF-6A46-4849-9329-DB712F82AD1D}"/>
          </ac:spMkLst>
        </pc:spChg>
        <pc:spChg chg="add mod">
          <ac:chgData name="Valmir Meneses" userId="0158c7b8-b204-4b2b-a469-45c2adc154b5" providerId="ADAL" clId="{06359045-F17B-411A-960D-72C99A54F640}" dt="2024-04-15T09:49:10.516" v="12" actId="20577"/>
          <ac:spMkLst>
            <pc:docMk/>
            <pc:sldMk cId="3938462767" sldId="380"/>
            <ac:spMk id="6" creationId="{17682847-1AD0-7E08-652C-10641EF56C62}"/>
          </ac:spMkLst>
        </pc:spChg>
      </pc:sldChg>
      <pc:sldChg chg="ord">
        <pc:chgData name="Valmir Meneses" userId="0158c7b8-b204-4b2b-a469-45c2adc154b5" providerId="ADAL" clId="{06359045-F17B-411A-960D-72C99A54F640}" dt="2024-04-15T09:48:09.748" v="2"/>
        <pc:sldMkLst>
          <pc:docMk/>
          <pc:sldMk cId="3253207655" sldId="4928"/>
        </pc:sldMkLst>
      </pc:sldChg>
      <pc:sldChg chg="ord">
        <pc:chgData name="Valmir Meneses" userId="0158c7b8-b204-4b2b-a469-45c2adc154b5" providerId="ADAL" clId="{06359045-F17B-411A-960D-72C99A54F640}" dt="2024-04-15T09:51:17.537" v="16"/>
        <pc:sldMkLst>
          <pc:docMk/>
          <pc:sldMk cId="2309448923" sldId="4930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935742339" sldId="494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133287377" sldId="4946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419913452" sldId="4963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388791574" sldId="4964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566911853" sldId="496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885549913" sldId="4967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082321875" sldId="49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4/15/2024 10:46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4/15/2024 10:43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1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3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33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4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1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5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3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8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35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11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" y="42269"/>
            <a:ext cx="10118436" cy="69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581" y="2840032"/>
            <a:ext cx="4244332" cy="1314462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1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39541" y="0"/>
            <a:ext cx="6993695" cy="69945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774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2" r:id="rId2"/>
    <p:sldLayoutId id="2147484620" r:id="rId3"/>
    <p:sldLayoutId id="2147484583" r:id="rId4"/>
    <p:sldLayoutId id="2147484619" r:id="rId5"/>
    <p:sldLayoutId id="2147484584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79" r:id="rId14"/>
    <p:sldLayoutId id="2147484563" r:id="rId15"/>
    <p:sldLayoutId id="2147484618" r:id="rId16"/>
    <p:sldLayoutId id="2147484564" r:id="rId17"/>
    <p:sldLayoutId id="2147484566" r:id="rId18"/>
    <p:sldLayoutId id="2147484567" r:id="rId19"/>
    <p:sldLayoutId id="2147484568" r:id="rId20"/>
    <p:sldLayoutId id="2147484577" r:id="rId21"/>
    <p:sldLayoutId id="2147484570" r:id="rId22"/>
    <p:sldLayoutId id="2147484571" r:id="rId23"/>
    <p:sldLayoutId id="2147484572" r:id="rId24"/>
    <p:sldLayoutId id="2147484576" r:id="rId25"/>
    <p:sldLayoutId id="2147484603" r:id="rId26"/>
    <p:sldLayoutId id="2147484609" r:id="rId27"/>
    <p:sldLayoutId id="2147484611" r:id="rId28"/>
    <p:sldLayoutId id="2147484612" r:id="rId29"/>
    <p:sldLayoutId id="2147484613" r:id="rId3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report/powerbi/sample-odata-overview?view=azure-devops" TargetMode="External"/><Relationship Id="rId3" Type="http://schemas.openxmlformats.org/officeDocument/2006/relationships/hyperlink" Target="https://docs.microsoft.com/en-us/azure/devops/boards/queries/wiql-syntax?view=azure-devops" TargetMode="External"/><Relationship Id="rId7" Type="http://schemas.openxmlformats.org/officeDocument/2006/relationships/hyperlink" Target="https://github.com/MicrosoftDocs/azure-devops-docs/blob/master/docs/report/extend-analytics/aggregated-data-analytics.md" TargetMode="External"/><Relationship Id="rId2" Type="http://schemas.openxmlformats.org/officeDocument/2006/relationships/hyperlink" Target="https://devblogs.microsoft.com/premier-developer/5-super-useful-azure-devops-extension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cs.microsoft.com/en-us/azure/devops/report/extend-analytics/data-model-analytics-service?view=azure-devops" TargetMode="External"/><Relationship Id="rId5" Type="http://schemas.openxmlformats.org/officeDocument/2006/relationships/hyperlink" Target="https://docs.microsoft.com/en-us/azure/devops/report/extend-analytics/odata-query-guidelines?view=azure-devops" TargetMode="External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integrate/how-to/call-rest-api?view=azure-devops" TargetMode="External"/><Relationship Id="rId2" Type="http://schemas.openxmlformats.org/officeDocument/2006/relationships/hyperlink" Target="https://learn.microsoft.com/en-us/rest/api/azure/devops/?view=azure-devops-rest-7.2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organizations/accounts/use-personal-access-tokens-to-authenticate?view=azure-devops&amp;tabs=preview-p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nbrown02/AzureDevOps-OData-SampleReports/raw/main/Azure%20Pipelines/Pass%20Rate%20-%20All%20Pipelines.pbit" TargetMode="External"/><Relationship Id="rId18" Type="http://schemas.openxmlformats.org/officeDocument/2006/relationships/hyperlink" Target="https://github.com/nbrown02/AzureDevOps-OData-SampleReports/raw/main/Azure%20Pipelines%20%26%20Test/Flaky%20Tests.pbit" TargetMode="External"/><Relationship Id="rId26" Type="http://schemas.openxmlformats.org/officeDocument/2006/relationships/hyperlink" Target="https://github.com/nbrown02/AzureDevOps-OData-SampleReports/raw/main/Azure%20Pipelines%20%26%20Test/Test%20Duration%20Trend.pbit" TargetMode="External"/><Relationship Id="rId3" Type="http://schemas.openxmlformats.org/officeDocument/2006/relationships/hyperlink" Target="https://github.com/nbrown02/AzureDevOps-OData-SampleReports/raw/main/Azure%20Boards/Open%20Bugs.pbit" TargetMode="External"/><Relationship Id="rId21" Type="http://schemas.openxmlformats.org/officeDocument/2006/relationships/hyperlink" Target="https://github.com/nbrown02/AzureDevOps-OData-SampleReports/raw/main/Azure%20Pipelines/Pipeline%20Duration.pbit" TargetMode="External"/><Relationship Id="rId34" Type="http://schemas.openxmlformats.org/officeDocument/2006/relationships/hyperlink" Target="https://github.com/nbrown02/AzureDevOps-OData-SampleReports" TargetMode="External"/><Relationship Id="rId7" Type="http://schemas.openxmlformats.org/officeDocument/2006/relationships/hyperlink" Target="https://github.com/nbrown02/AzureDevOps-OData-SampleReports/raw/main/Azure%20Boards%20-%20OData%20Reports/Bug%20Trend.pbit" TargetMode="External"/><Relationship Id="rId12" Type="http://schemas.openxmlformats.org/officeDocument/2006/relationships/hyperlink" Target="https://github.com/nbrown02/AzureDevOps-OData-SampleReports/raw/main/Azure%20Test%20Plans/Test%20Status%20Report.pbit" TargetMode="External"/><Relationship Id="rId17" Type="http://schemas.openxmlformats.org/officeDocument/2006/relationships/hyperlink" Target="https://github.com/nbrown02/AzureDevOps-OData-SampleReports/raw/main/Azure%20Pipelines/Pipeline%20Stage%20-%20Task%20-%20Job%20Wise%20Failures.pbit" TargetMode="External"/><Relationship Id="rId25" Type="http://schemas.openxmlformats.org/officeDocument/2006/relationships/hyperlink" Target="https://github.com/nbrown02/AzureDevOps-OData-SampleReports/raw/main/Azure%20Pipelines/Duration%20Trend.pbit" TargetMode="External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github.com/nbrown02/AzureDevOps-OData-SampleReports/raw/main/Azure%20Test%20Plans/Test%20Execution%20Trend.pbit" TargetMode="External"/><Relationship Id="rId20" Type="http://schemas.openxmlformats.org/officeDocument/2006/relationships/hyperlink" Target="https://github.com/nbrown02/AzureDevOps-OData-SampleReports/raw/main/Azure%20Test%20Plans/Suite%20Level%20Aggregation.pbit" TargetMode="External"/><Relationship Id="rId29" Type="http://schemas.openxmlformats.org/officeDocument/2006/relationships/hyperlink" Target="https://github.com/nbrown02/AzureDevOps-OData-SampleReports/raw/main/Azure%20Pipelines/Pipeline%20Task%20Duration.pbi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brown02/AzureDevOps-OData-SampleReports/raw/main/Azure%20Pipelines%20%26%20Test/Pipeline%20Test%20Summary.pbit" TargetMode="External"/><Relationship Id="rId11" Type="http://schemas.openxmlformats.org/officeDocument/2006/relationships/hyperlink" Target="https://github.com/nbrown02/AzureDevOps-OData-SampleReports/raw/main/Azure%20Boards/Rollup.pbit" TargetMode="External"/><Relationship Id="rId24" Type="http://schemas.openxmlformats.org/officeDocument/2006/relationships/hyperlink" Target="https://github.com/nbrown02/AzureDevOps-OData-SampleReports/raw/main/Azure%20Test%20Plans/Tester%20by%20Outcome.pbit" TargetMode="External"/><Relationship Id="rId32" Type="http://schemas.openxmlformats.org/officeDocument/2006/relationships/hyperlink" Target="https://github.com/nbrown02/AzureDevOps-OData-SampleReports/raw/main/Azure%20Pipelines/Pipeline%20Task%20Duration%20Trend.pbit" TargetMode="External"/><Relationship Id="rId5" Type="http://schemas.openxmlformats.org/officeDocument/2006/relationships/hyperlink" Target="https://github.com/nbrown02/AzureDevOps-OData-SampleReports/raw/main/Azure%20Pipelines/Pipeline%20Outcome%20Summary.pbit" TargetMode="External"/><Relationship Id="rId15" Type="http://schemas.openxmlformats.org/officeDocument/2006/relationships/hyperlink" Target="https://github.com/nbrown02/AzureDevOps-OData-SampleReports/raw/main/Azure%20Boards/Feature%20Progress.pbit" TargetMode="External"/><Relationship Id="rId23" Type="http://schemas.openxmlformats.org/officeDocument/2006/relationships/hyperlink" Target="https://github.com/nbrown02/AzureDevOps-OData-SampleReports/raw/main/Azure%20Boards/Sprint%20Burndown.pbit" TargetMode="External"/><Relationship Id="rId28" Type="http://schemas.openxmlformats.org/officeDocument/2006/relationships/hyperlink" Target="https://github.com/nbrown02/AzureDevOps-OData-SampleReports/raw/main/Azure%20Test%20Plans/Test%20Configuration%20by%20Outcome.pbit" TargetMode="External"/><Relationship Id="rId10" Type="http://schemas.openxmlformats.org/officeDocument/2006/relationships/hyperlink" Target="https://github.com/nbrown02/AzureDevOps-OData-SampleReports/raw/main/Azure%20Pipelines%20%26%20Test/Pipeline%20Test%20Summary%20Trend.pbit" TargetMode="External"/><Relationship Id="rId19" Type="http://schemas.openxmlformats.org/officeDocument/2006/relationships/hyperlink" Target="https://github.com/nbrown02/AzureDevOps-OData-SampleReports/raw/main/Azure%20Boards/Work%20Items%20with%20Direct%20Links.pbit" TargetMode="External"/><Relationship Id="rId31" Type="http://schemas.openxmlformats.org/officeDocument/2006/relationships/hyperlink" Target="https://github.com/nbrown02/AzureDevOps-OData-SampleReports/raw/main/Azure%20Boards/Lead%20-%20Cycle%20Time.pbit" TargetMode="External"/><Relationship Id="rId4" Type="http://schemas.openxmlformats.org/officeDocument/2006/relationships/hyperlink" Target="https://github.com/nbrown02/AzureDevOps-OData-SampleReports/raw/main/Azure%20Test%20Plans/Progress%20Status.pbit" TargetMode="External"/><Relationship Id="rId9" Type="http://schemas.openxmlformats.org/officeDocument/2006/relationships/hyperlink" Target="https://github.com/nbrown02/AzureDevOps-OData-SampleReports/raw/main/Azure%20Pipelines/Pipeline%20Outcome%20Summary%20-%20All%20Pipelines.pbit" TargetMode="External"/><Relationship Id="rId14" Type="http://schemas.openxmlformats.org/officeDocument/2006/relationships/hyperlink" Target="https://github.com/nbrown02/AzureDevOps-OData-SampleReports/raw/main/Azure%20Pipelines%20%26%20Test/Failed%20Tests.pbit" TargetMode="External"/><Relationship Id="rId22" Type="http://schemas.openxmlformats.org/officeDocument/2006/relationships/hyperlink" Target="https://github.com/nbrown02/AzureDevOps-OData-SampleReports/raw/main/Azure%20Pipelines%20%26%20Test/Test%20Duration.pbit" TargetMode="External"/><Relationship Id="rId27" Type="http://schemas.openxmlformats.org/officeDocument/2006/relationships/hyperlink" Target="https://github.com/nbrown02/AzureDevOps-OData-SampleReports/raw/main/Azure%20Boards/Cumulative%20Flow%20Diagram.pbit" TargetMode="External"/><Relationship Id="rId30" Type="http://schemas.openxmlformats.org/officeDocument/2006/relationships/hyperlink" Target="https://github.com/nbrown02/AzureDevOps-OData-SampleReports/raw/main/Azure%20Pipelines%20%26%20Test/Pass%20Rate%20Trend%20of%20a%20Test.pbit" TargetMode="External"/><Relationship Id="rId8" Type="http://schemas.openxmlformats.org/officeDocument/2006/relationships/hyperlink" Target="https://github.com/nbrown02/AzureDevOps-OData-SampleReports/raw/main/Azure%20Test%20Plans%20-%20OData%20Reports/Requirements%20Tracking%20(Traceability).pb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74950" y="129874"/>
            <a:ext cx="649268" cy="567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</a:t>
            </a:r>
            <a:br>
              <a:rPr lang="en-GB" dirty="0"/>
            </a:b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06A9F1D-C857-4F51-BBD1-2EE96C2B8BFA}"/>
              </a:ext>
            </a:extLst>
          </p:cNvPr>
          <p:cNvSpPr txBox="1">
            <a:spLocks/>
          </p:cNvSpPr>
          <p:nvPr/>
        </p:nvSpPr>
        <p:spPr>
          <a:xfrm>
            <a:off x="63995" y="6278001"/>
            <a:ext cx="1863634" cy="625012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1800" dirty="0"/>
              <a:t>Valmir Meneses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A60DE9D-F8D1-41C1-906C-7F05F7111C4E}"/>
              </a:ext>
            </a:extLst>
          </p:cNvPr>
          <p:cNvSpPr txBox="1">
            <a:spLocks/>
          </p:cNvSpPr>
          <p:nvPr/>
        </p:nvSpPr>
        <p:spPr>
          <a:xfrm>
            <a:off x="7567936" y="3133387"/>
            <a:ext cx="1469378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view on</a:t>
            </a:r>
            <a:br>
              <a:rPr lang="en-GB" dirty="0"/>
            </a:br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ACC8345-2C83-4F85-8949-EA53353E5B5D}"/>
              </a:ext>
            </a:extLst>
          </p:cNvPr>
          <p:cNvSpPr txBox="1">
            <a:spLocks/>
          </p:cNvSpPr>
          <p:nvPr/>
        </p:nvSpPr>
        <p:spPr>
          <a:xfrm>
            <a:off x="4728963" y="3640797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</a:rPr>
              <a:t>Azure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8757A49-C40C-4548-A6EB-8D40CDAC04C1}"/>
              </a:ext>
            </a:extLst>
          </p:cNvPr>
          <p:cNvSpPr txBox="1">
            <a:spLocks/>
          </p:cNvSpPr>
          <p:nvPr/>
        </p:nvSpPr>
        <p:spPr>
          <a:xfrm>
            <a:off x="4544088" y="5647811"/>
            <a:ext cx="1903643" cy="567823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400" dirty="0">
                <a:solidFill>
                  <a:schemeClr val="bg1"/>
                </a:solidFill>
              </a:rPr>
              <a:t>DevOps</a:t>
            </a:r>
            <a:br>
              <a:rPr lang="en-GB" sz="3400" dirty="0"/>
            </a:br>
            <a:endParaRPr lang="en-GB" sz="3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2A7DB-2763-47D9-890A-15BB8E4816A7}"/>
              </a:ext>
            </a:extLst>
          </p:cNvPr>
          <p:cNvSpPr txBox="1"/>
          <p:nvPr/>
        </p:nvSpPr>
        <p:spPr>
          <a:xfrm>
            <a:off x="5926586" y="1098640"/>
            <a:ext cx="349711" cy="2268698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txBody>
          <a:bodyPr vert="wordArtVert"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chemeClr val="bg1"/>
                </a:solidFill>
                <a:latin typeface="+mj-lt"/>
              </a:rPr>
              <a:t>inside</a:t>
            </a:r>
            <a:endParaRPr lang="en-GB" sz="19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now the same “dance move” for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table. Some useful Key Indicators and Hacks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096627" cy="44435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],VALUE(Format(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]-1,"yyyyMMdd")))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Team=LOOKUPVALUE(Areas[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Iteration=LOOKUPVALUE(Iterations[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ClosedSprintPeriod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&amp; " (" &amp; Format(LOOKUPVALUE(Iterations[StartDate],Iterations[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to 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&amp; Format(LOOKUPVALUE(Iterations[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)"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WorkItemType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]="User Story",1,0)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]&lt;1,2,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]*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AB6514-C471-402F-AA6C-3B0500BA1DFE}"/>
              </a:ext>
            </a:extLst>
          </p:cNvPr>
          <p:cNvSpPr/>
          <p:nvPr/>
        </p:nvSpPr>
        <p:spPr bwMode="auto">
          <a:xfrm>
            <a:off x="7964906" y="1602782"/>
            <a:ext cx="1648326" cy="837531"/>
          </a:xfrm>
          <a:prstGeom prst="wedgeEllipseCallout">
            <a:avLst>
              <a:gd name="adj1" fmla="val -94517"/>
              <a:gd name="adj2" fmla="val 9784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only in Planning next sprint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2B0561E-0D48-4E59-9462-E05806B1EEA9}"/>
              </a:ext>
            </a:extLst>
          </p:cNvPr>
          <p:cNvSpPr/>
          <p:nvPr/>
        </p:nvSpPr>
        <p:spPr bwMode="auto">
          <a:xfrm>
            <a:off x="7245100" y="5554997"/>
            <a:ext cx="1648326" cy="837531"/>
          </a:xfrm>
          <a:prstGeom prst="wedgeEllipseCallout">
            <a:avLst>
              <a:gd name="adj1" fmla="val -174079"/>
              <a:gd name="adj2" fmla="val -6304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in the same sprint it was activated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072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your own tree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997515" cy="39987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 = CALCULATE(VALUES(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 filter('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','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LinkTypeName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]="Child" &amp;&amp; '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WorkItemLinks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'[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Depth = PATHLENGTH(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Level1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PATHITEM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INTEGER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[Title],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Result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endParaRPr lang="en-GB" sz="105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RETURN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		Result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Level2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PATHITEM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ParentPath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LevelNumber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INTEGER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 (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[Title],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WorkItemId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LevelKey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VAR Result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LevelName</a:t>
            </a:r>
            <a:endParaRPr lang="en-GB" sz="105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RETURN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		Result	</a:t>
            </a:r>
          </a:p>
        </p:txBody>
      </p:sp>
    </p:spTree>
    <p:extLst>
      <p:ext uri="{BB962C8B-B14F-4D97-AF65-F5344CB8AC3E}">
        <p14:creationId xmlns:p14="http://schemas.microsoft.com/office/powerpoint/2010/main" val="16701625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55E-6CB7-4235-867B-62933C27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3DCB21-BED4-41DD-852B-3013B835908F}"/>
              </a:ext>
            </a:extLst>
          </p:cNvPr>
          <p:cNvSpPr txBox="1"/>
          <p:nvPr/>
        </p:nvSpPr>
        <p:spPr>
          <a:xfrm>
            <a:off x="-461804" y="979090"/>
            <a:ext cx="1268312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Demo Generator                                                     </a:t>
            </a:r>
            <a:r>
              <a:rPr lang="en-GB" sz="1400" dirty="0">
                <a:hlinkClick r:id="rId3"/>
              </a:rPr>
              <a:t>https://azuredevopsdemogenerator.azurewebsites.net/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237E5-980F-46A7-B46F-AA0CA02E2F1F}"/>
              </a:ext>
            </a:extLst>
          </p:cNvPr>
          <p:cNvSpPr txBox="1"/>
          <p:nvPr/>
        </p:nvSpPr>
        <p:spPr>
          <a:xfrm>
            <a:off x="299498" y="1834564"/>
            <a:ext cx="326666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Diverse templates choice: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B6C8C5-46EA-45AB-863E-A1215FBF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744716"/>
            <a:ext cx="6479095" cy="2836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6A775-139D-4D8E-9D7E-7F3ADC40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8" y="4813523"/>
            <a:ext cx="280035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CEEB43-D453-48D1-8F28-46AE4754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38" y="4668044"/>
            <a:ext cx="2468587" cy="227907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FB1ECC-3C7A-4620-B6C9-DE943FA0A2F0}"/>
              </a:ext>
            </a:extLst>
          </p:cNvPr>
          <p:cNvSpPr/>
          <p:nvPr/>
        </p:nvSpPr>
        <p:spPr bwMode="auto">
          <a:xfrm>
            <a:off x="3514725" y="541677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B117E-8089-4922-9937-58E1FC21DD32}"/>
              </a:ext>
            </a:extLst>
          </p:cNvPr>
          <p:cNvSpPr txBox="1"/>
          <p:nvPr/>
        </p:nvSpPr>
        <p:spPr>
          <a:xfrm>
            <a:off x="120607" y="-260"/>
            <a:ext cx="12167560" cy="1037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Bonus track   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“…Hey (hey), you (you). Get off of my cloud…”   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     </a:t>
            </a: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 of my cloud by The Rolling Stones, circa 1965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489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1040512"/>
            <a:ext cx="1216660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8FB0-4068-46C9-8D17-800E83B9C929}"/>
              </a:ext>
            </a:extLst>
          </p:cNvPr>
          <p:cNvSpPr txBox="1"/>
          <p:nvPr/>
        </p:nvSpPr>
        <p:spPr>
          <a:xfrm>
            <a:off x="134936" y="888086"/>
            <a:ext cx="12180888" cy="50198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Some feature or tools could be useful to a Scrum Master or Dev / Tech Lead role: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Tag the higher hierarchies work items to show there is a blocked task in that workstream;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 visual link between dependent Features/deliverables;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Optionally move higher hierarchies work items (avoid unparented tasks in a sprint backlog if US is another sprint);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Activity (Testing, Development, Deployment) metrics or Burndown chart;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Export WIKI documentation branch to PDF/Word;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Update lower or higher hierarchies dates for delivery when work item is delayed/postponed (E.g. like in MS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8700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4518E3-DE31-4AD7-82E4-8BE05F03D8F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1209924"/>
              </p:ext>
            </p:extLst>
          </p:nvPr>
        </p:nvGraphicFramePr>
        <p:xfrm>
          <a:off x="451644" y="530542"/>
          <a:ext cx="11765494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865">
                  <a:extLst>
                    <a:ext uri="{9D8B030D-6E8A-4147-A177-3AD203B41FA5}">
                      <a16:colId xmlns:a16="http://schemas.microsoft.com/office/drawing/2014/main" val="107064129"/>
                    </a:ext>
                  </a:extLst>
                </a:gridCol>
                <a:gridCol w="6551629">
                  <a:extLst>
                    <a:ext uri="{9D8B030D-6E8A-4147-A177-3AD203B41FA5}">
                      <a16:colId xmlns:a16="http://schemas.microsoft.com/office/drawing/2014/main" val="260064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Useful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Super Useful Azure DevOps Extensions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https://devblogs.microsoft.com/premier-developer/5-super-useful-azure-devops-extensions/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for the Work Item Query Language (WIQL)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3"/>
                        </a:rPr>
                        <a:t>https://docs.microsoft.com/en-us/azure/devops/boards/queries/wiql-syntax?view=azure-devops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6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 views dataset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4"/>
                        </a:rPr>
                        <a:t>https://docs.microsoft.com/en-us/azure/devops/report/powerbi/data-connector-dataset?view=azure-devops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guidelines for Analytics with 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5"/>
                        </a:rPr>
                        <a:t>https://docs.microsoft.com/en-us/azure/devops/report/extend-analytics/odata-query-guidelines?view=azure-devops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model for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6"/>
                        </a:rPr>
                        <a:t>https://docs.microsoft.com/en-us/azure/devops/report/extend-analytics/data-model-analytics-service?view=azure-devops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Report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7"/>
                        </a:rPr>
                        <a:t>https://github.com/MicrosoftDocs/azure-devops-docs/blob/master/docs/report/extend-analytics/aggregated-data-analytics.md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sample reports using OData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8"/>
                        </a:rPr>
                        <a:t>https://docs.microsoft.com/en-us/azure/devops/report/powerbi/sample-odata-overview?view=azure-devops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22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4191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290002" y="1357939"/>
            <a:ext cx="12116137" cy="56800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https://learn.microsoft.com/en-us/rest/api/azure/devops/?view=azure-devops-rest-7.2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https://learn.microsoft.com/en-us/azure/devops/integrate/how-to/call-rest-api?view=azure-devops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https://learn.microsoft.com/en-us/azure/devops/integrate/get-started/rest/samples?view=azure-devops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https://azuredevopsdemogenerator.azurewebsites.net/environment/createproject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https://github.com/microsoft/devops-project-samples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https://microsoft.github.io/PartsUnlimited/pandp/200.1x-PandP-CICDQuickstartwithVSTS.html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https://docs.microsoft.com/en-us/azure/devops/integrate/quickstarts/work-item-quickstart?view=azure-devops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https://docs.microsoft.com/en-us/azure/devops/demo-gen/use-demo-generator-v2?view=azure-devops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https://docs.microsoft.com/en-us/azure/devops/boards/queries/query-by-date-or-current-iteration?view=azure-devops#query-for-items-based-on-belonging-to-a-teams-current-iteration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https://docs.microsoft.com/en-gb/cli/azure/install-azure-cli-windows?view=azure-cli-latest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https://docs.microsoft.com/en-us/azure/devops/report/powerbi/sample-boards-leadcycletime?view=azure-devops&amp;tabs=powerbi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https://docs.microsoft.com/en-us/azure/devops/organizations/settings/set-iteration-paths-sprints?view=azure-devops&amp;tabs=azure-devops-cli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https://docs.microsoft.com/en-us/azure/devops/boards/queries/titles-ids-descriptions?view=azure-devops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https://docs.microsoft.com/en-us/azure/devops/boards/queries/query-operators-variables?view=azure-devops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https://docs.microsoft.com/en-us/azure/devops/boards/queries/history-and-auditing?view=azure-devops&amp;tabs=browser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https://docs.microsoft.com/en-us/azure/devops/boards/queries/using-queries?view=azure-devops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https://docs.microsoft.com/en-us/azure/devops/boards/queries/example-queries?view=azure-devops#examples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https://docs.microsoft.com/en-us/azure/devops/boards/queries/query-index-quick-ref?view=azure-devops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https://docs.microsoft.com/en-us/azure/devops/boards/queries/query-by-workflow-changes?view=azure-devops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1839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447675" y="811764"/>
            <a:ext cx="8820363" cy="62509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https://www.visualstudiogeeks.com/azure/azure-devops-create-info-banner-for-all-users?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https://documentation.help/TFS-2003/2e035f4a-c542-487f-96f9-d730e4700af2.htm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https://documentation.help/TFS-2003/2fee2b45-55f1-4b7c-ab10-8be80eb283f1.htm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http://apievangelist.com/2020/01/22/three-ways-to-use-postman-and-azure-devops/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https://elanderson.net/2018/11/azure-devops-project/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https://github.com/hkamel/azuredevops-postman-collections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https://medium.com/@shanmugamchinnappa/securely-configuring-azure-devops-pipeline-for-api-functional-integration-testing-2eba5bbbec91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https://documenter.getpostman.com/view/966996/SW7XYoLy?version=latest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https://mohamedradwan.com/2011/08/02/hello-world-tfs-sdk/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https://stackoverflow.com/questions/52760762/filtering-a-wiql-query-with-c-sharp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https://marketplace.visualstudio.com/items?itemName=Quadrotech.ADOScheduledWorkItemQuery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https://developercommunity.visualstudio.com/idea/365496/send-email-with-query-results-on-a-schedule.html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https://hub.packtpub.com/creating-tfs-scheduled-jobs/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https://github.com/MicrosoftDocs/azure-devops-docs/blob/master/docs/boards/backlogs/office/rollup-estimated-and-actual-work-using-project.md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https://medium.com/into-alm/the-good-old-asof-clause-in-wiql-queries-for-azure-devops-abf4960bca4f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http://www.codewrecks.com/blog/index.php/2019/02/03/wiql-editor-extension-for-azure-devops/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https://gist.github.com/pietergheysens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https://www.reddit.com/r/azuredevops/comments/cwthpj/downloading_queries/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http://www.woodwardweb.com/vsts/tfs_top_tip_1_w.html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https://til.secretgeek.net/azure_devops/wiql_editor.html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http://danlec.com/st4k#questions/59149875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http://danlec.com/st4k#questions/41841613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https://edsquared.com/grouping-conditional-clauses-in-work-item-queries-31b27ec37cda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https://blogs.endjin.com/2016/07/querying-the-vsts-work-items-api-directly-from-power-bi/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https://www.dotnetcurry.com/devops/1485/using-rest-api-azure-devops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http://danlec.com/st4k#questions/29629430 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1477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 &amp;amp; Special Effect Vinyl » Furnace Record Pressing">
            <a:extLst>
              <a:ext uri="{FF2B5EF4-FFF2-40B4-BE49-F238E27FC236}">
                <a16:creationId xmlns:a16="http://schemas.microsoft.com/office/drawing/2014/main" id="{C403EFBF-669A-4412-9399-668E5688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464" y="-7868569"/>
            <a:ext cx="23057377" cy="230364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D561A-051E-4A8F-9404-C25BFB86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6" y="1034866"/>
            <a:ext cx="4553429" cy="411162"/>
          </a:xfrm>
        </p:spPr>
        <p:txBody>
          <a:bodyPr vert="horz" wrap="square" lIns="0" tIns="0" rIns="0" bIns="0" rtlCol="0" anchor="t">
            <a:normAutofit fontScale="90000"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An inside view on Azure DevOps</a:t>
            </a:r>
          </a:p>
        </p:txBody>
      </p:sp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4D2B4C01-D2C8-4D52-9274-4CFFBB1C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8" y="-104042"/>
            <a:ext cx="7896225" cy="7571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007DF-6A46-4849-9329-DB712F82AD1D}"/>
              </a:ext>
            </a:extLst>
          </p:cNvPr>
          <p:cNvSpPr txBox="1"/>
          <p:nvPr/>
        </p:nvSpPr>
        <p:spPr>
          <a:xfrm>
            <a:off x="2946299" y="2681426"/>
            <a:ext cx="6683021" cy="226042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Someone’s knocking at the door...	          Get/provide access to ADO by PAT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Who are you … who, who?                       Use the PAT to access ADO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 couldn't love you any better </a:t>
            </a:r>
            <a:b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 love you just the way you are       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 Analytics from Power BI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The secret is about to unfold, </a:t>
            </a:r>
            <a:b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Upstairs before the night's too old          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ADO using OData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lang="en-GB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MMe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		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available tables with M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Ob-La-Di, </a:t>
            </a:r>
            <a:r>
              <a:rPr lang="en-GB" sz="15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b-La-DAX 		          Calculated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7A6A7-3B58-44A5-BF3C-31185270D809}"/>
              </a:ext>
            </a:extLst>
          </p:cNvPr>
          <p:cNvSpPr txBox="1"/>
          <p:nvPr/>
        </p:nvSpPr>
        <p:spPr>
          <a:xfrm>
            <a:off x="3601155" y="926515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An inside view on Azure DevOps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82847-1AD0-7E08-652C-10641EF56C62}"/>
              </a:ext>
            </a:extLst>
          </p:cNvPr>
          <p:cNvSpPr txBox="1"/>
          <p:nvPr/>
        </p:nvSpPr>
        <p:spPr>
          <a:xfrm>
            <a:off x="7211978" y="1945211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Side A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2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208896" y="1685248"/>
            <a:ext cx="7253152" cy="32501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data access can be done by Personal Access Tokens.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token can be created with very specific permissions. Currently, there are 43 scopes for the permissions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29089-BC1D-4283-BFF3-322CACFF886A}"/>
              </a:ext>
            </a:extLst>
          </p:cNvPr>
          <p:cNvSpPr txBox="1"/>
          <p:nvPr/>
        </p:nvSpPr>
        <p:spPr>
          <a:xfrm>
            <a:off x="3799114" y="6479278"/>
            <a:ext cx="863736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>
                <a:hlinkClick r:id="rId3"/>
              </a:rPr>
              <a:t>https://docs.microsoft.com/en-us/azure/devops/organizations/accounts/use-personal-access-tokens-to-authenticate?</a:t>
            </a:r>
            <a:endParaRPr lang="en-GB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6D38-AD10-4EC5-8AD6-A90DE1E1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53" y="1507285"/>
            <a:ext cx="4244228" cy="511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1CAC4-630E-4C89-B238-49E38C41F719}"/>
              </a:ext>
            </a:extLst>
          </p:cNvPr>
          <p:cNvSpPr txBox="1"/>
          <p:nvPr/>
        </p:nvSpPr>
        <p:spPr>
          <a:xfrm>
            <a:off x="120607" y="-260"/>
            <a:ext cx="12167560" cy="10710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“…Someone's knockin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door. Somebody's ringin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bell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 me a favor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door and let '</a:t>
            </a:r>
            <a:r>
              <a:rPr lang="en-US" b="0" i="1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in, yeah, yeah, yeah, yeah, yeah”  	                      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 '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by Wings ,circa 1976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31045" y="5579751"/>
            <a:ext cx="897642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is a difference between the ways you connect with Power BI.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</a:t>
            </a:r>
            <a:r>
              <a:rPr lang="en-GB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Odata</a:t>
            </a: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Feed, you will be able to see most of the data stored in ADO and create your own Key Indicators.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A1AF-35DE-4871-9B0A-3D1AA3E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8" y="1204358"/>
            <a:ext cx="3440269" cy="382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900746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>
                <a:hlinkClick r:id="rId4"/>
              </a:rPr>
              <a:t>https://docs.microsoft.com/en-us/azure/devops/report/powerbi/data-connector-dataset?view=azure-devops</a:t>
            </a:r>
            <a:endParaRPr lang="en-GB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9F6A8-9EB5-47C5-910E-1B00AD69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69" y="2552772"/>
            <a:ext cx="6924461" cy="302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E7137-6847-4AED-B78B-0F3A6406286A}"/>
              </a:ext>
            </a:extLst>
          </p:cNvPr>
          <p:cNvSpPr txBox="1"/>
          <p:nvPr/>
        </p:nvSpPr>
        <p:spPr>
          <a:xfrm>
            <a:off x="120607" y="-260"/>
            <a:ext cx="12201308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“Who are you?  Who, who, who, who?”                 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 are you by The Who ,circa 1978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6CC6-A572-4B1C-A40B-6E2FE60D10E3}"/>
              </a:ext>
            </a:extLst>
          </p:cNvPr>
          <p:cNvSpPr txBox="1"/>
          <p:nvPr/>
        </p:nvSpPr>
        <p:spPr>
          <a:xfrm>
            <a:off x="4503733" y="1653311"/>
            <a:ext cx="7195599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connecting with a PAT, choose Basic Authentication.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Name = (empty)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= PAT</a:t>
            </a:r>
          </a:p>
        </p:txBody>
      </p:sp>
    </p:spTree>
    <p:extLst>
      <p:ext uri="{BB962C8B-B14F-4D97-AF65-F5344CB8AC3E}">
        <p14:creationId xmlns:p14="http://schemas.microsoft.com/office/powerpoint/2010/main" val="39459678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1119428"/>
            <a:ext cx="1218088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an Online Services, you will be able to see Boards Only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4D735-E13E-4722-B527-D126FA9D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641438"/>
            <a:ext cx="2935576" cy="32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9322B-956F-4891-9606-A715366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4" y="1710419"/>
            <a:ext cx="9085670" cy="527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55F20-091D-469C-8076-0F0F7D6782EB}"/>
              </a:ext>
            </a:extLst>
          </p:cNvPr>
          <p:cNvSpPr txBox="1"/>
          <p:nvPr/>
        </p:nvSpPr>
        <p:spPr>
          <a:xfrm>
            <a:off x="156475" y="0"/>
            <a:ext cx="12099675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couldn't love you any better , I love you just the way you are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Just the way you are by Billy Joel, circa 1977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3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10077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https://docs.microsoft.com/en-us/azure/devops/report/extend-analytics/data-model-analytics-service?view=azure-devops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7097-6CD2-4A9C-924E-421ED3CC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351"/>
            <a:ext cx="20193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3945"/>
            <a:ext cx="2019300" cy="3552825"/>
          </a:xfrm>
          <a:prstGeom prst="rect">
            <a:avLst/>
          </a:prstGeom>
        </p:spPr>
      </p:pic>
      <p:pic>
        <p:nvPicPr>
          <p:cNvPr id="1026" name="Picture 2" descr="Analytics Data Model">
            <a:extLst>
              <a:ext uri="{FF2B5EF4-FFF2-40B4-BE49-F238E27FC236}">
                <a16:creationId xmlns:a16="http://schemas.microsoft.com/office/drawing/2014/main" id="{A699646F-AD94-4522-B040-4779BC1E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51" y="1527351"/>
            <a:ext cx="5842876" cy="5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is about to unfold, Upstairs before the night's too old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Tonight’s the night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Alright) by Rod Stewart , circa 1976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FBAE-3514-4B49-8217-072288BE6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8" y="5198898"/>
            <a:ext cx="3499918" cy="57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0F87-1FF2-477F-8547-38F502627156}"/>
              </a:ext>
            </a:extLst>
          </p:cNvPr>
          <p:cNvSpPr txBox="1"/>
          <p:nvPr/>
        </p:nvSpPr>
        <p:spPr>
          <a:xfrm>
            <a:off x="307649" y="5617177"/>
            <a:ext cx="423610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 data option will give you more flexibility!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392A-2A78-43F1-841A-18C809A4337F}"/>
              </a:ext>
            </a:extLst>
          </p:cNvPr>
          <p:cNvSpPr txBox="1"/>
          <p:nvPr/>
        </p:nvSpPr>
        <p:spPr>
          <a:xfrm>
            <a:off x="3000704" y="1103082"/>
            <a:ext cx="577197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OData, you will be able to see it all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882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223725" y="6139030"/>
            <a:ext cx="12262075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Query guidelines at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https://docs.microsoft.com/en-us/azure/devops/report/extend-analytics/odata-query-guidelines?view=azure-devops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0" y="1280547"/>
            <a:ext cx="1706472" cy="3002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08239-CAE0-4072-B09B-2C145163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13" y="1960826"/>
            <a:ext cx="10463518" cy="3621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2BE3A-2299-4ED3-B9F4-743B79D7E500}"/>
              </a:ext>
            </a:extLst>
          </p:cNvPr>
          <p:cNvSpPr txBox="1"/>
          <p:nvPr/>
        </p:nvSpPr>
        <p:spPr>
          <a:xfrm>
            <a:off x="0" y="4357136"/>
            <a:ext cx="189612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&lt;entity&gt;Snapshot will depict the daily state of an entity as opposed to the current state. Beware of the size!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100-54E2-45FE-BF7D-65C135EDB1BD}"/>
              </a:ext>
            </a:extLst>
          </p:cNvPr>
          <p:cNvSpPr txBox="1"/>
          <p:nvPr/>
        </p:nvSpPr>
        <p:spPr>
          <a:xfrm>
            <a:off x="1880872" y="5725759"/>
            <a:ext cx="6026330" cy="4201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https://docs.microsoft.com/en-us/azure/devops/report/powerbi/access-analytics-power-bi?view=azure-devops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1CFD3-6B98-4DCE-A800-38A504F0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125" y="5522135"/>
            <a:ext cx="10113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Replace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[Implementation="2.0"]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with the following string: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[Implementation="2.0",OmitValues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ODataOmitValues.Nulls,ODataVersion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SFMono-Regular"/>
              </a:rPr>
              <a:t> = 4]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41999-A454-4FA5-B882-0B6D22B0A3A6}"/>
              </a:ext>
            </a:extLst>
          </p:cNvPr>
          <p:cNvSpPr txBox="1"/>
          <p:nvPr/>
        </p:nvSpPr>
        <p:spPr>
          <a:xfrm>
            <a:off x="1898948" y="1168008"/>
            <a:ext cx="9625648" cy="8032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each entity that you've selected, Power Query creates a query. Each query must be updated manually, because doing so </a:t>
            </a:r>
            <a:r>
              <a:rPr lang="en-US" sz="1100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prevents throttling errors</a:t>
            </a:r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 Query attempts to resolve null values as errors by generating an additional query for every null value it encounters. </a:t>
            </a:r>
          </a:p>
          <a:p>
            <a:pPr algn="l"/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This can result in thousands of queries, which will quickly exceed your usage threshold, beyond which your user account will be throttled.</a:t>
            </a:r>
          </a:p>
        </p:txBody>
      </p:sp>
    </p:spTree>
    <p:extLst>
      <p:ext uri="{BB962C8B-B14F-4D97-AF65-F5344CB8AC3E}">
        <p14:creationId xmlns:p14="http://schemas.microsoft.com/office/powerpoint/2010/main" val="28725635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78004F-A384-4F2A-998A-96E37DE39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46100"/>
              </p:ext>
            </p:extLst>
          </p:nvPr>
        </p:nvGraphicFramePr>
        <p:xfrm>
          <a:off x="156475" y="1207672"/>
          <a:ext cx="9011280" cy="248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820">
                  <a:extLst>
                    <a:ext uri="{9D8B030D-6E8A-4147-A177-3AD203B41FA5}">
                      <a16:colId xmlns:a16="http://schemas.microsoft.com/office/drawing/2014/main" val="4134057602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1888561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757822898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8175520"/>
                    </a:ext>
                  </a:extLst>
                </a:gridCol>
              </a:tblGrid>
              <a:tr h="2045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679727086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Boards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Test Plans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 &amp; Test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51785382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"/>
                        </a:rPr>
                        <a:t>Open Bugs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4"/>
                        </a:rPr>
                        <a:t>Progress Status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5"/>
                        </a:rPr>
                        <a:t>Outcome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6"/>
                        </a:rPr>
                        <a:t>Test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96827910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7"/>
                        </a:rPr>
                        <a:t>Bug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8"/>
                        </a:rPr>
                        <a:t>Requirements Tracking &amp; Traceability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Outcome Summary for all Pipelines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0"/>
                        </a:rPr>
                        <a:t>Test Summary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48690779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1"/>
                        </a:rPr>
                        <a:t>Rollup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2"/>
                        </a:rPr>
                        <a:t>Test Status Report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3"/>
                        </a:rPr>
                        <a:t>Pass Rate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4"/>
                        </a:rPr>
                        <a:t>Failed Tests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915343824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5"/>
                        </a:rPr>
                        <a:t>Feature Progress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6"/>
                        </a:rPr>
                        <a:t>Test Execution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hlinkClick r:id="rId17"/>
                        </a:rPr>
                        <a:t>Stage/Task/Job Wise Failures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8"/>
                        </a:rPr>
                        <a:t>Flaky Tests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252459887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19"/>
                        </a:rPr>
                        <a:t>Work Items With Direct Links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0"/>
                        </a:rPr>
                        <a:t>Test Suites Aggregated View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1"/>
                        </a:rPr>
                        <a:t>Pipeline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22"/>
                        </a:rPr>
                        <a:t>Test Duration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2334657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3"/>
                        </a:rPr>
                        <a:t>Sprint Burndown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4"/>
                        </a:rPr>
                        <a:t>Tester by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5"/>
                        </a:rPr>
                        <a:t>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6"/>
                        </a:rPr>
                        <a:t>Test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95314005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7"/>
                        </a:rPr>
                        <a:t>Cumulative Flow Diagram (CFD)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8"/>
                        </a:rPr>
                        <a:t>Test Configuration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9"/>
                        </a:rPr>
                        <a:t>Task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0"/>
                        </a:rPr>
                        <a:t>Pass Rate Trend of a Test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104036678"/>
                  </a:ext>
                </a:extLst>
              </a:tr>
              <a:tr h="2045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1"/>
                        </a:rPr>
                        <a:t>Lead/Cycle Time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2"/>
                        </a:rPr>
                        <a:t>Task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584875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8738475" y="2952529"/>
            <a:ext cx="3698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reports available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4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B4EC26F-E157-4812-9293-D33170B0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4" y="3649663"/>
            <a:ext cx="5942523" cy="331716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5CB21-951B-4DAB-8E61-54453BAF207D}"/>
              </a:ext>
            </a:extLst>
          </p:cNvPr>
          <p:cNvSpPr txBox="1"/>
          <p:nvPr/>
        </p:nvSpPr>
        <p:spPr>
          <a:xfrm>
            <a:off x="94573" y="6477460"/>
            <a:ext cx="5717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4"/>
              </a:rPr>
              <a:t>https://github.com/nbrown02/AzureDevOps-OData-SampleReports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41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dates in the entities columns are in a regular date format but it is quite useful if we can refer to the dates as a sprint period.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93424-F5A1-4898-B9AC-2DB76D29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4" y="2222109"/>
            <a:ext cx="3836402" cy="1441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D1560-4E2A-4BC2-A98E-F71D499E3496}"/>
              </a:ext>
            </a:extLst>
          </p:cNvPr>
          <p:cNvSpPr txBox="1"/>
          <p:nvPr/>
        </p:nvSpPr>
        <p:spPr>
          <a:xfrm>
            <a:off x="169521" y="3224879"/>
            <a:ext cx="1810239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 view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Dates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D92C8-B4AF-41D9-8ECB-E6E5FA6E197C}"/>
              </a:ext>
            </a:extLst>
          </p:cNvPr>
          <p:cNvSpPr txBox="1"/>
          <p:nvPr/>
        </p:nvSpPr>
        <p:spPr>
          <a:xfrm>
            <a:off x="5293961" y="2372405"/>
            <a:ext cx="703564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column icon or right-click on the Dates Table + New Column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7AD48C-E337-4346-B779-42EA8981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3599792"/>
            <a:ext cx="8606658" cy="3313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81131-FFC9-481A-A15E-30FB80B490AF}"/>
              </a:ext>
            </a:extLst>
          </p:cNvPr>
          <p:cNvSpPr txBox="1"/>
          <p:nvPr/>
        </p:nvSpPr>
        <p:spPr>
          <a:xfrm>
            <a:off x="-54134" y="5299645"/>
            <a:ext cx="3568370" cy="13572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Sprint = CALCULATE(VALUES(Iterations[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IterationName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filter('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Iterations','Iterations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'[StartDate]&lt;='Dates'[Date]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&amp;&amp;'Iterations'[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]&gt;'Dates'[Date]))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138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38DCB6722E646B9681E629ADCB503" ma:contentTypeVersion="14" ma:contentTypeDescription="Create a new document." ma:contentTypeScope="" ma:versionID="fb92526f0037048f2ef9b3e0520796c8">
  <xsd:schema xmlns:xsd="http://www.w3.org/2001/XMLSchema" xmlns:xs="http://www.w3.org/2001/XMLSchema" xmlns:p="http://schemas.microsoft.com/office/2006/metadata/properties" xmlns:ns2="63a7d733-6ed1-4148-ae73-99afb5027f5d" xmlns:ns3="f113f064-d97e-4029-a76c-d431010fe237" targetNamespace="http://schemas.microsoft.com/office/2006/metadata/properties" ma:root="true" ma:fieldsID="7058699bdead90622d15a001c8a5b6b6" ns2:_="" ns3:_="">
    <xsd:import namespace="63a7d733-6ed1-4148-ae73-99afb5027f5d"/>
    <xsd:import namespace="f113f064-d97e-4029-a76c-d431010fe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7d733-6ed1-4148-ae73-99afb5027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3f064-d97e-4029-a76c-d431010fe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a7d733-6ed1-4148-ae73-99afb5027f5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0E96CD-4BD3-4753-9635-52BE797A112E}">
  <ds:schemaRefs>
    <ds:schemaRef ds:uri="63a7d733-6ed1-4148-ae73-99afb5027f5d"/>
    <ds:schemaRef ds:uri="f113f064-d97e-4029-a76c-d431010fe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a7d733-6ed1-4148-ae73-99afb5027f5d"/>
    <ds:schemaRef ds:uri="f113f064-d97e-4029-a76c-d431010fe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2683</Words>
  <Application>Microsoft Office PowerPoint</Application>
  <PresentationFormat>Custom</PresentationFormat>
  <Paragraphs>246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Narrow</vt:lpstr>
      <vt:lpstr>Calibri</vt:lpstr>
      <vt:lpstr>Consolas</vt:lpstr>
      <vt:lpstr>Segoe UI</vt:lpstr>
      <vt:lpstr>Segoe UI Light</vt:lpstr>
      <vt:lpstr>Segoe UI Semibold</vt:lpstr>
      <vt:lpstr>Segoe UI Semilight</vt:lpstr>
      <vt:lpstr>SFMono-Regular</vt:lpstr>
      <vt:lpstr>Wingdings</vt:lpstr>
      <vt:lpstr>Azure</vt:lpstr>
      <vt:lpstr>An </vt:lpstr>
      <vt:lpstr>An inside view on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Field experiences</dc:title>
  <dc:creator>Valmir Meneses</dc:creator>
  <cp:lastModifiedBy>Valmir Meneses</cp:lastModifiedBy>
  <cp:revision>3</cp:revision>
  <dcterms:created xsi:type="dcterms:W3CDTF">2020-06-17T10:29:52Z</dcterms:created>
  <dcterms:modified xsi:type="dcterms:W3CDTF">2024-04-15T09:52:52Z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2020-06-17T10:40:00Z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98f61eb5-b5e7-41c6-bdae-0d149ecf064d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0x0101005A938DCB6722E646B9681E629ADCB503</vt:lpwstr>
  </property>
</Properties>
</file>